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7" r:id="rId2"/>
    <p:sldId id="256" r:id="rId3"/>
    <p:sldId id="258" r:id="rId4"/>
    <p:sldId id="259" r:id="rId5"/>
    <p:sldId id="277" r:id="rId6"/>
    <p:sldId id="266" r:id="rId7"/>
    <p:sldId id="261" r:id="rId8"/>
    <p:sldId id="260" r:id="rId9"/>
    <p:sldId id="262" r:id="rId10"/>
    <p:sldId id="263" r:id="rId11"/>
    <p:sldId id="267" r:id="rId12"/>
    <p:sldId id="264" r:id="rId13"/>
    <p:sldId id="265" r:id="rId14"/>
    <p:sldId id="268" r:id="rId15"/>
    <p:sldId id="275" r:id="rId16"/>
    <p:sldId id="270" r:id="rId17"/>
    <p:sldId id="287" r:id="rId18"/>
    <p:sldId id="279" r:id="rId19"/>
    <p:sldId id="269" r:id="rId20"/>
    <p:sldId id="278" r:id="rId21"/>
    <p:sldId id="282" r:id="rId22"/>
    <p:sldId id="276" r:id="rId23"/>
    <p:sldId id="281" r:id="rId24"/>
    <p:sldId id="288" r:id="rId25"/>
    <p:sldId id="280" r:id="rId26"/>
    <p:sldId id="283" r:id="rId27"/>
    <p:sldId id="286" r:id="rId28"/>
    <p:sldId id="290" r:id="rId29"/>
    <p:sldId id="284" r:id="rId30"/>
    <p:sldId id="271" r:id="rId31"/>
    <p:sldId id="272" r:id="rId32"/>
    <p:sldId id="273" r:id="rId33"/>
    <p:sldId id="274" r:id="rId34"/>
    <p:sldId id="289" r:id="rId35"/>
    <p:sldId id="291" r:id="rId36"/>
    <p:sldId id="292" r:id="rId37"/>
    <p:sldId id="293" r:id="rId38"/>
    <p:sldId id="294" r:id="rId39"/>
    <p:sldId id="299" r:id="rId40"/>
    <p:sldId id="295" r:id="rId41"/>
    <p:sldId id="301" r:id="rId42"/>
    <p:sldId id="296" r:id="rId43"/>
    <p:sldId id="297" r:id="rId44"/>
    <p:sldId id="300" r:id="rId45"/>
    <p:sldId id="298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21" autoAdjust="0"/>
    <p:restoredTop sz="94660"/>
  </p:normalViewPr>
  <p:slideViewPr>
    <p:cSldViewPr>
      <p:cViewPr varScale="1">
        <p:scale>
          <a:sx n="68" d="100"/>
          <a:sy n="68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3DEE8-5BFA-463E-9A57-FA0B8CAF6641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B4F8D2-469D-442F-A204-BBB13662D32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F8D2-469D-442F-A204-BBB13662D32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F8D2-469D-442F-A204-BBB13662D32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4F8D2-469D-442F-A204-BBB13662D32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EB5-7F1E-41C0-A7DD-D47D2A6BB60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688-18B4-419A-AD49-CE3154278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EB5-7F1E-41C0-A7DD-D47D2A6BB60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688-18B4-419A-AD49-CE3154278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EB5-7F1E-41C0-A7DD-D47D2A6BB60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688-18B4-419A-AD49-CE3154278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EB5-7F1E-41C0-A7DD-D47D2A6BB60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688-18B4-419A-AD49-CE3154278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EB5-7F1E-41C0-A7DD-D47D2A6BB60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688-18B4-419A-AD49-CE3154278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EB5-7F1E-41C0-A7DD-D47D2A6BB60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688-18B4-419A-AD49-CE3154278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EB5-7F1E-41C0-A7DD-D47D2A6BB60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688-18B4-419A-AD49-CE3154278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EB5-7F1E-41C0-A7DD-D47D2A6BB60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688-18B4-419A-AD49-CE3154278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EB5-7F1E-41C0-A7DD-D47D2A6BB60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688-18B4-419A-AD49-CE3154278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EB5-7F1E-41C0-A7DD-D47D2A6BB60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688-18B4-419A-AD49-CE3154278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0DEB5-7F1E-41C0-A7DD-D47D2A6BB60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0C0688-18B4-419A-AD49-CE3154278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0DEB5-7F1E-41C0-A7DD-D47D2A6BB60D}" type="datetimeFigureOut">
              <a:rPr lang="ru-RU" smtClean="0"/>
              <a:pPr/>
              <a:t>27.12.2016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C0688-18B4-419A-AD49-CE3154278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1"/>
            <a:ext cx="9144000" cy="6669360"/>
          </a:xfrm>
          <a:prstGeom prst="rect">
            <a:avLst/>
          </a:prstGeom>
        </p:spPr>
      </p:pic>
      <p:pic>
        <p:nvPicPr>
          <p:cNvPr id="3" name="Рисунок 2" descr="4_6104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692696"/>
            <a:ext cx="7110309" cy="4581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469031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Прошу непостижимую и непобедимую Божественную Силу Честного и Животворящего Креста не оставить нас, грешных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" name="Рисунок 2" descr="makarevo_unzhenskiy_monastyi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764704"/>
            <a:ext cx="8572500" cy="4124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5085184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реке Унже Преподобный  </a:t>
            </a:r>
            <a:r>
              <a:rPr lang="ru-RU" dirty="0" err="1" smtClean="0"/>
              <a:t>Макарий</a:t>
            </a:r>
            <a:r>
              <a:rPr lang="ru-RU" dirty="0" smtClean="0"/>
              <a:t> основал новую обитель – </a:t>
            </a:r>
            <a:r>
              <a:rPr lang="ru-RU" dirty="0" err="1" smtClean="0"/>
              <a:t>Унженский</a:t>
            </a:r>
            <a:r>
              <a:rPr lang="ru-RU" dirty="0" smtClean="0"/>
              <a:t> монастырь, где и преставился.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" name="Рисунок 2" descr="makarev-monasty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620688"/>
            <a:ext cx="7128792" cy="5346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5085184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Только с 1620 года стараниями инока Авраамия началось возобновление Макарьевой обители.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" name="Рисунок 2" descr="12731637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764704"/>
            <a:ext cx="7620000" cy="5076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443711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1712 году было закончено возведение первой – деревянной церкви во имя Преподобного Святого </a:t>
            </a:r>
            <a:r>
              <a:rPr lang="ru-RU" dirty="0" err="1" smtClean="0">
                <a:solidFill>
                  <a:schemeClr val="bg1"/>
                </a:solidFill>
              </a:rPr>
              <a:t>Макария</a:t>
            </a:r>
            <a:r>
              <a:rPr lang="ru-RU" dirty="0" smtClean="0">
                <a:solidFill>
                  <a:schemeClr val="bg1"/>
                </a:solidFill>
              </a:rPr>
              <a:t>, в 1799 году к ней была пристроена колокольня. В 1827 году, после пожара, церковь была построена вновь, теперь уже каменная, во имя Воздвижения Креста Господня.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" name="Рисунок 2" descr="12731633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908720"/>
            <a:ext cx="7620000" cy="5076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5373216"/>
            <a:ext cx="770485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Дорога к храму проходила по оживленному  тракту от города Семенова до Варнавино Костромской губернии .                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453937"/>
          </a:xfrm>
          <a:prstGeom prst="rect">
            <a:avLst/>
          </a:prstGeom>
        </p:spPr>
      </p:pic>
      <p:pic>
        <p:nvPicPr>
          <p:cNvPr id="3" name="Рисунок 2" descr="photo_56-58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620688"/>
            <a:ext cx="4158208" cy="5197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1484784"/>
            <a:ext cx="40324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Нижегородский губернский архитектор Иван Ефимович Ефимов. Его проект, близкий к образцовому, был положен в основу </a:t>
            </a:r>
            <a:r>
              <a:rPr lang="ru-RU" dirty="0" err="1" smtClean="0"/>
              <a:t>Крестовоздвиженской</a:t>
            </a:r>
            <a:r>
              <a:rPr lang="ru-RU" dirty="0" smtClean="0"/>
              <a:t> церкви с. </a:t>
            </a:r>
            <a:r>
              <a:rPr lang="ru-RU" dirty="0" err="1" smtClean="0"/>
              <a:t>Быдреевки</a:t>
            </a:r>
            <a:r>
              <a:rPr lang="ru-RU" dirty="0" smtClean="0"/>
              <a:t>. Это был однокупольный каменный храм с боковыми портиками, под треугольным фронтоном, трапезной с приделом во имя Преподобного Святого </a:t>
            </a:r>
            <a:r>
              <a:rPr lang="ru-RU" dirty="0" err="1" smtClean="0"/>
              <a:t>Макария</a:t>
            </a:r>
            <a:r>
              <a:rPr lang="ru-RU" dirty="0" smtClean="0"/>
              <a:t> в стиле классицизм, правда без колокольни. В 1827 году церковь была отделана полностью.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5" name="Рисунок 4" descr="01825_20060419_184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836712"/>
            <a:ext cx="7143750" cy="53625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640" y="55892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 проекту И.Е. Ефимова в 1838 году построен Троицкий собор в Кинешме.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" name="Рисунок 2" descr="pokrovka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052736"/>
            <a:ext cx="7285216" cy="4840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5085184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Высокий профессионализм зодчего проявился в проекте и строительстве здания дворянского собрания в Нижнем Новгороде _(1822-1826).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9125" y="831850"/>
            <a:ext cx="7904163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2488" y="1016000"/>
            <a:ext cx="7437437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" name="Рисунок 2" descr="Картинка.1024x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548680"/>
            <a:ext cx="8244408" cy="5498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537321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  проекту И.Е.Ефимова была  построена церковь Покрова Пресвятой Богородицы в Городце в 1824 году.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0648"/>
            <a:ext cx="9144000" cy="6453937"/>
          </a:xfrm>
          <a:prstGeom prst="rect">
            <a:avLst/>
          </a:prstGeom>
        </p:spPr>
      </p:pic>
      <p:pic>
        <p:nvPicPr>
          <p:cNvPr id="8" name="Рисунок 7" descr="12275208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645024"/>
            <a:ext cx="3485762" cy="2322389"/>
          </a:xfrm>
          <a:prstGeom prst="rect">
            <a:avLst/>
          </a:prstGeom>
        </p:spPr>
      </p:pic>
      <p:pic>
        <p:nvPicPr>
          <p:cNvPr id="6" name="Рисунок 5" descr="ikona-makariy-unzhenskiy-2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692696"/>
            <a:ext cx="2016224" cy="2271612"/>
          </a:xfrm>
          <a:prstGeom prst="rect">
            <a:avLst/>
          </a:prstGeom>
        </p:spPr>
      </p:pic>
      <p:pic>
        <p:nvPicPr>
          <p:cNvPr id="7" name="Рисунок 6" descr="12731634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75856" y="548680"/>
            <a:ext cx="5431194" cy="3618533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129229" y="5013176"/>
            <a:ext cx="50147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Дорога к храму.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9144000" cy="6453937"/>
          </a:xfrm>
          <a:prstGeom prst="rect">
            <a:avLst/>
          </a:prstGeom>
        </p:spPr>
      </p:pic>
      <p:pic>
        <p:nvPicPr>
          <p:cNvPr id="3" name="Рисунок 2" descr="file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908720"/>
            <a:ext cx="3419475" cy="4610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3212976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Роберт Яковлевич </a:t>
            </a:r>
            <a:r>
              <a:rPr lang="ru-RU" dirty="0" err="1" smtClean="0"/>
              <a:t>Килевейн</a:t>
            </a:r>
            <a:r>
              <a:rPr lang="ru-RU" dirty="0" smtClean="0"/>
              <a:t> (1825-1895) – выдающийся нижегородский архитектор и инженер, который не только достроил колокольню </a:t>
            </a:r>
            <a:r>
              <a:rPr lang="ru-RU" dirty="0" err="1" smtClean="0"/>
              <a:t>Крестовоздвиженской</a:t>
            </a:r>
            <a:r>
              <a:rPr lang="ru-RU" dirty="0" smtClean="0"/>
              <a:t> Церкви в </a:t>
            </a:r>
            <a:r>
              <a:rPr lang="ru-RU" dirty="0" err="1" smtClean="0"/>
              <a:t>Быдреевке</a:t>
            </a:r>
            <a:r>
              <a:rPr lang="ru-RU" dirty="0" smtClean="0"/>
              <a:t>, но и спроектировал первый мост через реку </a:t>
            </a:r>
            <a:r>
              <a:rPr lang="ru-RU" dirty="0" err="1" smtClean="0"/>
              <a:t>Керженец</a:t>
            </a:r>
            <a:r>
              <a:rPr lang="ru-RU" dirty="0" smtClean="0"/>
              <a:t> в 1859 году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917575"/>
            <a:ext cx="78486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" name="Рисунок 2" descr="NN_Old_Fair_Cathedral_08-2016_im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420888"/>
            <a:ext cx="3600400" cy="3600400"/>
          </a:xfrm>
          <a:prstGeom prst="rect">
            <a:avLst/>
          </a:prstGeom>
        </p:spPr>
      </p:pic>
      <p:pic>
        <p:nvPicPr>
          <p:cNvPr id="5" name="Рисунок 4" descr="Староярмарочный_собор_Нижнего_Новгорода_19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1124744"/>
            <a:ext cx="3663250" cy="24482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4077072"/>
            <a:ext cx="49685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проекту Р. Я. </a:t>
            </a:r>
            <a:r>
              <a:rPr lang="ru-RU" dirty="0" err="1" smtClean="0"/>
              <a:t>Килевейна</a:t>
            </a:r>
            <a:r>
              <a:rPr lang="ru-RU" dirty="0" smtClean="0"/>
              <a:t> был капитально отреставрирован Спасский </a:t>
            </a:r>
            <a:r>
              <a:rPr lang="ru-RU" dirty="0" err="1" smtClean="0"/>
              <a:t>староярмарочный</a:t>
            </a:r>
            <a:r>
              <a:rPr lang="ru-RU" dirty="0" smtClean="0"/>
              <a:t> собор. Под воздействием паводковых вод его фундамент превратился в труху, а на стенах появились трещины. </a:t>
            </a:r>
            <a:r>
              <a:rPr lang="ru-RU" dirty="0" err="1" smtClean="0"/>
              <a:t>Килевейн</a:t>
            </a:r>
            <a:r>
              <a:rPr lang="ru-RU" dirty="0" smtClean="0"/>
              <a:t> нашел оригинальный способ укрепления фундамента.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" name="Рисунок 2" descr="Собор Александра Невского 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764704"/>
            <a:ext cx="7489649" cy="49908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5085184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Также с 1864 года Р.Я. </a:t>
            </a:r>
            <a:r>
              <a:rPr lang="ru-RU" dirty="0" err="1" smtClean="0">
                <a:solidFill>
                  <a:schemeClr val="bg1"/>
                </a:solidFill>
              </a:rPr>
              <a:t>Килевейн</a:t>
            </a:r>
            <a:r>
              <a:rPr lang="ru-RU" dirty="0" smtClean="0">
                <a:solidFill>
                  <a:schemeClr val="bg1"/>
                </a:solidFill>
              </a:rPr>
              <a:t> возглавил строительство </a:t>
            </a:r>
            <a:r>
              <a:rPr lang="ru-RU" dirty="0" err="1" smtClean="0">
                <a:solidFill>
                  <a:schemeClr val="bg1"/>
                </a:solidFill>
              </a:rPr>
              <a:t>Александро-Невкого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новоярмарочного</a:t>
            </a:r>
            <a:r>
              <a:rPr lang="ru-RU" dirty="0" smtClean="0">
                <a:solidFill>
                  <a:schemeClr val="bg1"/>
                </a:solidFill>
              </a:rPr>
              <a:t> собора.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838" y="830263"/>
            <a:ext cx="6918325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" name="Рисунок 2" descr="Лавров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441961" cy="4536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5625" y="800100"/>
            <a:ext cx="2952750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5263" y="896938"/>
            <a:ext cx="3673475" cy="506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0" y="763588"/>
            <a:ext cx="374491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20800" y="792163"/>
            <a:ext cx="6502400" cy="527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" name="Рисунок 2" descr="P10194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692696"/>
            <a:ext cx="6264696" cy="4698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566124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Источники наших знаний – в исторической и краеведческой литературе.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" name="Рисунок 2" descr="12385760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692696"/>
            <a:ext cx="6906344" cy="5145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" name="Рисунок 2" descr="12731634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890587"/>
            <a:ext cx="7620000" cy="507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" name="Рисунок 2" descr="13090254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790357"/>
            <a:ext cx="7848872" cy="52293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" name="Рисунок 2" descr="1309025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126183"/>
            <a:ext cx="6768752" cy="4509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71600" y="764704"/>
          <a:ext cx="7416824" cy="5256584"/>
        </p:xfrm>
        <a:graphic>
          <a:graphicData uri="http://schemas.openxmlformats.org/drawingml/2006/table">
            <a:tbl>
              <a:tblPr/>
              <a:tblGrid>
                <a:gridCol w="368708"/>
                <a:gridCol w="751891"/>
                <a:gridCol w="2007327"/>
                <a:gridCol w="4288898"/>
              </a:tblGrid>
              <a:tr h="2628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даты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чины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Имена, возраст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1712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Иеромонах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Никон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6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1716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Поп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Иаков Аврамов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Алексей Семенов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83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1726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Иеромонах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Ферапонт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4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1762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Поп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Андрей Симеонов 43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Петр Алексеев 33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Алексей Алексеев 43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1779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Иерей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Андрей Семенов 70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Петр Алексеев 46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Корнил Стефанов 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Алексей Петров 24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1790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Иерей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Дьячек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Никифор Федоров 39-п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Петр Лебедев 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Корнила Степанов 31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Елисей Алексеев 34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131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1794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Иерей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Петр Иванов 25 иск.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Василий Иванов 23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Корнила Стефанов 37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Елисей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Алексеев 41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899592" y="836711"/>
          <a:ext cx="7632848" cy="5040560"/>
        </p:xfrm>
        <a:graphic>
          <a:graphicData uri="http://schemas.openxmlformats.org/drawingml/2006/table">
            <a:tbl>
              <a:tblPr/>
              <a:tblGrid>
                <a:gridCol w="814270"/>
                <a:gridCol w="2173860"/>
                <a:gridCol w="4644718"/>
              </a:tblGrid>
              <a:tr h="13441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1798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Лаврентий Васильев 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Василий Иванов 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Корнила Стефанов 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Елисей Алексеев 45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1801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Иерей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Василий Иванов30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Корнила Степанов 42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Елисей Алексеев 48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1805-1809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Федор Лаврентьев 34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ГригорийАлексеев 39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Корнило Степанов 61 наказ.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Алексей Васильев   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414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1808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пономарь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Федор Лаврентьев 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Григорий Алексеев 22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Корнил Степанов 49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Елисей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Алексеев 55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55575" y="692696"/>
          <a:ext cx="7776865" cy="5400600"/>
        </p:xfrm>
        <a:graphic>
          <a:graphicData uri="http://schemas.openxmlformats.org/drawingml/2006/table">
            <a:tbl>
              <a:tblPr/>
              <a:tblGrid>
                <a:gridCol w="386606"/>
                <a:gridCol w="788391"/>
                <a:gridCol w="2104770"/>
                <a:gridCol w="4497098"/>
              </a:tblGrid>
              <a:tr h="2700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1820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Федор Лаврентьев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018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1825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Заштатный пономарь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Федор Лаврентьев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Григорий Алексеев 38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Алексей Васильев 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Иван Иванов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Елисей Алексеев 71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1827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Иван Федотов 63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Григорий Алексеев 41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Алексей Васильев 32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Александр Федоров 21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1830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Иван Федотов 66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Григорий Алексеев 44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Алексей Васильев 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Александр Федоров 22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01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1835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1836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Священники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Диакон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Иван Федотов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Ювеналий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 Соколов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Семен Федоров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Алексей Васильев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Александр Федоров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045" marR="610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5423"/>
            <a:ext cx="9144000" cy="645393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27583" y="764702"/>
          <a:ext cx="7632849" cy="5184577"/>
        </p:xfrm>
        <a:graphic>
          <a:graphicData uri="http://schemas.openxmlformats.org/drawingml/2006/table">
            <a:tbl>
              <a:tblPr/>
              <a:tblGrid>
                <a:gridCol w="379448"/>
                <a:gridCol w="773790"/>
                <a:gridCol w="2065793"/>
                <a:gridCol w="4413818"/>
              </a:tblGrid>
              <a:tr h="8640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Диакон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Федор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Добротворский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Семен Федоров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Алексей Васильев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016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Федор Григорьев Добротворский 24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Семен Федоров Богоявленский 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Алексей Васильев 43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Михаил Александров Малеин 23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Александр Федоров Тайницкий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Михаил Малеин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Семен Федоров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Алексей Васильев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Александр Федоров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819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Священники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Федор </a:t>
                      </a:r>
                      <a:r>
                        <a:rPr lang="ru-RU" sz="1400" dirty="0" err="1">
                          <a:latin typeface="Times New Roman"/>
                          <a:ea typeface="Calibri"/>
                          <a:cs typeface="Times New Roman"/>
                        </a:rPr>
                        <a:t>Добротворский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Михаил Малеин (наперсный крест в память войны 1883-1886)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Семен Федоров Богоявленский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Алексей Васильев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Александр Федоров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5423"/>
            <a:ext cx="9144000" cy="6453937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187624" y="764704"/>
          <a:ext cx="6048672" cy="5256584"/>
        </p:xfrm>
        <a:graphic>
          <a:graphicData uri="http://schemas.openxmlformats.org/drawingml/2006/table">
            <a:tbl>
              <a:tblPr/>
              <a:tblGrid>
                <a:gridCol w="300694"/>
                <a:gridCol w="613192"/>
                <a:gridCol w="1637044"/>
                <a:gridCol w="3497742"/>
              </a:tblGrid>
              <a:tr h="168210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836" marR="4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1845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6" marR="4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 Священник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2 священник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3 священник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просфирня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6" marR="4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Федор Григорьев Добротворский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Семен Федоров Богоявленский 30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Алексей Васильев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Александр Федоров 37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Михаил Александров Малеин 29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 Дормидонт Алексеев Пуреховский 21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Вениамин Павлов Десницкий 20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Ольга Иванова 51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6" marR="4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05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836" marR="4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1853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6" marR="4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6" marR="4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Федор Григорьев Добротворский 39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Иван Иванов Кротков 53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Алексей Васильев Макарьевский 57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Александр Федоров Тайницкий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6" marR="4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26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836" marR="4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1856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6" marR="4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просфорня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6" marR="4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Федор Григорьев Добротворский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Александр Федоров Тайницкий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Михаил Александров Малеин 41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Павел Макаров Росинский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Павел Платонов Садовский 38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Евдокия Григорьева -  сестра свящ.Добротворского 40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6" marR="4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7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8836" marR="4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1857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6" marR="4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Священник 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6" marR="4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Федор Григорьев </a:t>
                      </a:r>
                      <a:r>
                        <a:rPr lang="ru-RU" sz="1000" dirty="0" err="1">
                          <a:latin typeface="Times New Roman"/>
                          <a:ea typeface="Calibri"/>
                          <a:cs typeface="Times New Roman"/>
                        </a:rPr>
                        <a:t>Добротворский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Владимир Якимов Виноградов 24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latin typeface="Times New Roman"/>
                          <a:ea typeface="Calibri"/>
                          <a:cs typeface="Times New Roman"/>
                        </a:rPr>
                        <a:t>Остальные-те же</a:t>
                      </a:r>
                      <a:endParaRPr lang="ru-RU" sz="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836" marR="4883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5423"/>
            <a:ext cx="9144000" cy="645393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403648" y="908720"/>
          <a:ext cx="6336704" cy="4968552"/>
        </p:xfrm>
        <a:graphic>
          <a:graphicData uri="http://schemas.openxmlformats.org/drawingml/2006/table">
            <a:tbl>
              <a:tblPr/>
              <a:tblGrid>
                <a:gridCol w="315014"/>
                <a:gridCol w="642391"/>
                <a:gridCol w="1714997"/>
                <a:gridCol w="3664302"/>
              </a:tblGrid>
              <a:tr h="16561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082" marR="53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1861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82" marR="53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 штат:священник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 штат: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82" marR="53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Федор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Добротворский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Владимир Виноградов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Павел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Росинский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Матвей Виноградов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Михаил Максин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Евлампий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Факторов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82" marR="53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082" marR="53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1863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82" marR="53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Священник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Указный дьячок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82" marR="53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Федор Григорьев Добротворский (Троицкий)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Владимир Якимов Виноградов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Николай Васильев Кораблев 21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Матвей Павлов Виноградов 23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Михаил Александров Малеин 47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Павел Макаров Росинский 57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Евлампий Дмитриев Факторов 24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82" marR="53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3082" marR="53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1866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82" marR="53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 штат: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Священник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2 штат: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82" marR="53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Федор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Добротворский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Владимир Виноградов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Николай Кораблев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Александр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Росинский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Павел </a:t>
                      </a: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Росинский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latin typeface="Times New Roman"/>
                          <a:ea typeface="Calibri"/>
                          <a:cs typeface="Times New Roman"/>
                        </a:rPr>
                        <a:t>Афиноген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 Аристотелев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82" marR="5308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764704"/>
            <a:ext cx="5904656" cy="507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5423"/>
            <a:ext cx="9144000" cy="6453937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043609" y="692694"/>
          <a:ext cx="6552728" cy="5400600"/>
        </p:xfrm>
        <a:graphic>
          <a:graphicData uri="http://schemas.openxmlformats.org/drawingml/2006/table">
            <a:tbl>
              <a:tblPr/>
              <a:tblGrid>
                <a:gridCol w="325752"/>
                <a:gridCol w="664292"/>
                <a:gridCol w="1773462"/>
                <a:gridCol w="3789222"/>
              </a:tblGrid>
              <a:tr h="18002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1870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просфирня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Федор Григорьев Добротворский-56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Николай Васильев Кораблев 28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Павел Макаров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Росинский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64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Иван Никандров Адамантов 22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Дмитрий Михайлов Гуляев 23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Семен Васильев Кораблев 25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Татиана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Семенова Георгиевская 50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02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1871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1872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просфирня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Федор Григорьев Добротворский 57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Николай Васильев Кораблев 29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Павел Макаров Росинский 65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Иван Никандров Адамантов 23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Дмитрий Михайлов Гуляев 24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Семен Васильев Кораблев 26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Татиана Семенова Георгиевская 51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868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1875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Дьячок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Пономарь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пономарь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Иоанн Иоаннов Дроздов 26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Павел Макаров Росинский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Иван Адамантов 33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Семен Васильев Кораблев п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715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1879-1882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Псаломщик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псаломщик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Михаил Евграфов Троицкий -38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Семен Васильев Кораблев 38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Иван Иванов Крестовоздвиженский-32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5423"/>
            <a:ext cx="9144000" cy="645393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71601" y="980728"/>
          <a:ext cx="7344816" cy="4680519"/>
        </p:xfrm>
        <a:graphic>
          <a:graphicData uri="http://schemas.openxmlformats.org/drawingml/2006/table">
            <a:tbl>
              <a:tblPr/>
              <a:tblGrid>
                <a:gridCol w="365129"/>
                <a:gridCol w="744590"/>
                <a:gridCol w="1987838"/>
                <a:gridCol w="4247259"/>
              </a:tblGrid>
              <a:tr h="14401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1882-1884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Псаломщик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псаломщик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Михаил Евграфов Троицкий-39 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Семен Васильев Кораблев-38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Иван Иванов Крестовоздвиженский  1884-умер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1885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Священник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псаломщик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Михаил Троицкий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Вакансия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Михаил Иванов Вишневский-22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1887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псаломщик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Петр Васильев Руновский-37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Вакансия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Семен Васильев Кораблев-41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1892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Диакон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псаломщик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Иоанн Леонтьевич Леонтьев 32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Вакансия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Александр Иванов Лавров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622" marR="676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5423"/>
            <a:ext cx="9144000" cy="645393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99593" y="764704"/>
          <a:ext cx="7344814" cy="5256582"/>
        </p:xfrm>
        <a:graphic>
          <a:graphicData uri="http://schemas.openxmlformats.org/drawingml/2006/table">
            <a:tbl>
              <a:tblPr/>
              <a:tblGrid>
                <a:gridCol w="365128"/>
                <a:gridCol w="744589"/>
                <a:gridCol w="1987838"/>
                <a:gridCol w="4247259"/>
              </a:tblGrid>
              <a:tr h="7509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1897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псаломщик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Павел Дмитриевич Писарев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Вакансия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Александр Иванович Лавров 31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9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1905-1908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псаломщик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Иоанн Викторов Левиков 50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Иван Иванов Репьев 37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Сергей Матвеев Любимов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9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1906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псаломщик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Леонид Васильев Аргентов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Иван Иванович Репьев запр.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Александр Иванов Лавров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9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1910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псаломщик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Нет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Николай Алексеев Троицкий 27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Сергей Матвеевич Любимов 30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31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1912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Николай Алексеев Троицкий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1913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диакон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Сергей Матвеевич Любимов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Он же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1914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псаломщик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Сергей Матвеевич Любимов 32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Павел Николаевич Пустынский 40 п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1915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псаломщик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Сергей Матвеевич Любимов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Владимир Иосифович Румянцев 30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62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1916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Священник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псаломщик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Сергей Матвеевич Любимов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Владимир Иосифов Румянцев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38" marR="5813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5423"/>
            <a:ext cx="9144000" cy="6453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5423"/>
            <a:ext cx="9144000" cy="6453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5423"/>
            <a:ext cx="9144000" cy="64539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" name="Рисунок 2" descr="5755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764704"/>
            <a:ext cx="7848872" cy="52500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31640" y="5373216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Издавна красота и богатство лесов, чистота реки </a:t>
            </a:r>
            <a:r>
              <a:rPr lang="ru-RU" dirty="0" err="1" smtClean="0">
                <a:solidFill>
                  <a:schemeClr val="bg1"/>
                </a:solidFill>
              </a:rPr>
              <a:t>Керженец</a:t>
            </a:r>
            <a:r>
              <a:rPr lang="ru-RU" dirty="0" smtClean="0">
                <a:solidFill>
                  <a:schemeClr val="bg1"/>
                </a:solidFill>
              </a:rPr>
              <a:t> привлекали племена древних народов мордвы и черемис(марийцев).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" name="Рисунок 2" descr="Преподобный-Макарий-Желтоводски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764704"/>
            <a:ext cx="4752528" cy="53366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3068960"/>
            <a:ext cx="30243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История наших мест связана с именем подвижника древнего благочестия Преподобного Святого </a:t>
            </a:r>
            <a:r>
              <a:rPr lang="ru-RU" dirty="0" err="1" smtClean="0"/>
              <a:t>Макария</a:t>
            </a:r>
            <a:r>
              <a:rPr lang="ru-RU" dirty="0" smtClean="0"/>
              <a:t> </a:t>
            </a:r>
            <a:r>
              <a:rPr lang="ru-RU" dirty="0" err="1" smtClean="0"/>
              <a:t>Желтоводского</a:t>
            </a:r>
            <a:r>
              <a:rPr lang="ru-RU" dirty="0" smtClean="0"/>
              <a:t> и </a:t>
            </a:r>
            <a:r>
              <a:rPr lang="ru-RU" dirty="0" err="1" smtClean="0"/>
              <a:t>Унженского</a:t>
            </a:r>
            <a:r>
              <a:rPr lang="ru-RU" dirty="0" smtClean="0"/>
              <a:t> Чудотворца, основателя монастыря в устье  </a:t>
            </a:r>
            <a:r>
              <a:rPr lang="ru-RU" dirty="0" err="1" smtClean="0"/>
              <a:t>Керженца</a:t>
            </a:r>
            <a:r>
              <a:rPr lang="ru-RU" dirty="0" smtClean="0"/>
              <a:t> во имя Пресвятой и </a:t>
            </a:r>
            <a:r>
              <a:rPr lang="ru-RU" dirty="0" err="1" smtClean="0"/>
              <a:t>Живоначальной</a:t>
            </a:r>
            <a:r>
              <a:rPr lang="ru-RU" dirty="0" smtClean="0"/>
              <a:t> Троицы.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5" name="Рисунок 4" descr="146093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692696"/>
            <a:ext cx="3239010" cy="54898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11960" y="2636912"/>
            <a:ext cx="44644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1439 году татарский хан </a:t>
            </a:r>
            <a:r>
              <a:rPr lang="ru-RU" dirty="0" err="1" smtClean="0"/>
              <a:t>Улу-Махмет</a:t>
            </a:r>
            <a:r>
              <a:rPr lang="ru-RU" dirty="0" smtClean="0"/>
              <a:t> разорил обитель Преподобного </a:t>
            </a:r>
            <a:r>
              <a:rPr lang="ru-RU" dirty="0" err="1" smtClean="0"/>
              <a:t>Макария</a:t>
            </a:r>
            <a:r>
              <a:rPr lang="ru-RU" dirty="0" smtClean="0"/>
              <a:t> и оставшиеся в живых иноки вместе с ним отправились по непроходимым лесам и болотам в Галичскую землю.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5" name="Рисунок 4" descr="146099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692696"/>
            <a:ext cx="7410400" cy="4937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5661248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Народные предания сохранили память о Чуде, которое сотворил </a:t>
            </a:r>
            <a:r>
              <a:rPr lang="ru-RU" dirty="0" err="1" smtClean="0"/>
              <a:t>Макарий</a:t>
            </a:r>
            <a:r>
              <a:rPr lang="ru-RU" dirty="0" smtClean="0"/>
              <a:t> «</a:t>
            </a:r>
            <a:r>
              <a:rPr lang="ru-RU" dirty="0" err="1" smtClean="0"/>
              <a:t>прекормив</a:t>
            </a:r>
            <a:r>
              <a:rPr lang="ru-RU" dirty="0" smtClean="0"/>
              <a:t> </a:t>
            </a:r>
            <a:r>
              <a:rPr lang="ru-RU" dirty="0" err="1" smtClean="0"/>
              <a:t>гладных</a:t>
            </a:r>
            <a:r>
              <a:rPr lang="ru-RU" dirty="0" smtClean="0"/>
              <a:t> людей до изобилия».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2031"/>
            <a:ext cx="9144000" cy="6453937"/>
          </a:xfrm>
          <a:prstGeom prst="rect">
            <a:avLst/>
          </a:prstGeom>
        </p:spPr>
      </p:pic>
      <p:pic>
        <p:nvPicPr>
          <p:cNvPr id="3" name="Рисунок 2" descr="99897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836712"/>
            <a:ext cx="2494384" cy="47892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2708920"/>
            <a:ext cx="46805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 время путешествия Преподобный </a:t>
            </a:r>
            <a:r>
              <a:rPr lang="ru-RU" dirty="0" err="1" smtClean="0"/>
              <a:t>Макарий</a:t>
            </a:r>
            <a:r>
              <a:rPr lang="ru-RU" dirty="0" smtClean="0"/>
              <a:t> заходил в Варнавину пустынь</a:t>
            </a:r>
          </a:p>
          <a:p>
            <a:r>
              <a:rPr lang="ru-RU" dirty="0" smtClean="0"/>
              <a:t>за наставлениями и поучениями к близкому по духу сподвижнику Преподобному </a:t>
            </a:r>
            <a:r>
              <a:rPr lang="ru-RU" dirty="0" err="1" smtClean="0"/>
              <a:t>Варнаве</a:t>
            </a:r>
            <a:r>
              <a:rPr lang="ru-RU" dirty="0" smtClean="0"/>
              <a:t> Ветлужскому.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2150</TotalTime>
  <Words>1174</Words>
  <Application>Microsoft Office PowerPoint</Application>
  <PresentationFormat>Экран (4:3)</PresentationFormat>
  <Paragraphs>410</Paragraphs>
  <Slides>45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учитель</dc:creator>
  <cp:lastModifiedBy>учитель</cp:lastModifiedBy>
  <cp:revision>13</cp:revision>
  <dcterms:created xsi:type="dcterms:W3CDTF">2016-11-18T15:41:55Z</dcterms:created>
  <dcterms:modified xsi:type="dcterms:W3CDTF">2016-12-27T18:55:40Z</dcterms:modified>
</cp:coreProperties>
</file>